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5" r:id="rId11"/>
    <p:sldId id="266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07C1"/>
    <a:srgbClr val="4708E6"/>
    <a:srgbClr val="FFEF5B"/>
    <a:srgbClr val="E65454"/>
    <a:srgbClr val="FF8181"/>
    <a:srgbClr val="FFA34F"/>
    <a:srgbClr val="DF2121"/>
    <a:srgbClr val="E3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124744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ФОРМУВАННЯ ДУХОВНОЇ КОМПЕТЕНЦІЇ МОЛОДШИХ ШКОЛЯРІВ У СУЧАСНОМУ ОСВІТНЬОМУ СЕРЕДОВИЩІ</a:t>
            </a:r>
            <a:endParaRPr lang="ru-RU" sz="5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224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Закон Служіння </a:t>
            </a:r>
            <a:r>
              <a:rPr lang="uk-UA" sz="24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Людям. </a:t>
            </a:r>
            <a:r>
              <a:rPr lang="ru-RU" sz="24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Дитинство</a:t>
            </a:r>
            <a:r>
              <a:rPr lang="ru-RU" sz="24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 - </a:t>
            </a:r>
            <a:r>
              <a:rPr lang="ru-RU" sz="24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вирішальний</a:t>
            </a:r>
            <a:r>
              <a:rPr lang="ru-RU" sz="24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вік</a:t>
            </a:r>
            <a:r>
              <a:rPr lang="ru-RU" sz="24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 для того, </a:t>
            </a:r>
            <a:r>
              <a:rPr lang="ru-RU" sz="24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щоб</a:t>
            </a:r>
            <a:r>
              <a:rPr lang="ru-RU" sz="24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зрозуміти</a:t>
            </a:r>
            <a:r>
              <a:rPr lang="ru-RU" sz="24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 смак </a:t>
            </a:r>
            <a:r>
              <a:rPr lang="ru-RU" sz="24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співпереживання</a:t>
            </a:r>
            <a:r>
              <a:rPr lang="ru-RU" sz="24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sz="24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співрадості</a:t>
            </a:r>
            <a:r>
              <a:rPr lang="ru-RU" sz="24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sz="24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служіння</a:t>
            </a:r>
            <a:r>
              <a:rPr lang="ru-RU" sz="24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іншим</a:t>
            </a:r>
            <a:r>
              <a:rPr lang="ru-RU" sz="24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 людям, </a:t>
            </a:r>
            <a:r>
              <a:rPr lang="ru-RU" sz="24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заміни</a:t>
            </a:r>
            <a:r>
              <a:rPr lang="ru-RU" sz="24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погорди</a:t>
            </a:r>
            <a:r>
              <a:rPr lang="ru-RU" sz="24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людяністю</a:t>
            </a:r>
            <a:r>
              <a:rPr lang="ru-RU" sz="24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. В </a:t>
            </a:r>
            <a:r>
              <a:rPr lang="ru-RU" sz="24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цей</a:t>
            </a:r>
            <a:r>
              <a:rPr lang="ru-RU" sz="24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 день </a:t>
            </a:r>
            <a:r>
              <a:rPr lang="ru-RU" sz="24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намагаємось</a:t>
            </a:r>
            <a:r>
              <a:rPr lang="ru-RU" sz="24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робити</a:t>
            </a:r>
            <a:r>
              <a:rPr lang="ru-RU" sz="24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 один для одного </a:t>
            </a:r>
            <a:r>
              <a:rPr lang="ru-RU" sz="24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добрі</a:t>
            </a:r>
            <a:r>
              <a:rPr lang="ru-RU" sz="24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справи</a:t>
            </a:r>
            <a:r>
              <a:rPr lang="ru-RU" sz="24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ysClr val="windowText" lastClr="000000"/>
                </a:solidFill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4004">
            <a:off x="3607566" y="2081996"/>
            <a:ext cx="5228398" cy="39212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7" y="2792026"/>
            <a:ext cx="4602080" cy="34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6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uk-UA" sz="26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Закон Обов'язку і Призначення</a:t>
            </a:r>
            <a:r>
              <a:rPr lang="uk-UA" sz="2600" b="1" i="1" dirty="0" smtClean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6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Головне </a:t>
            </a:r>
            <a:r>
              <a:rPr lang="ru-RU" sz="26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завдання</a:t>
            </a:r>
            <a:r>
              <a:rPr lang="ru-RU" sz="26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ru-RU" sz="26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дати</a:t>
            </a:r>
            <a:r>
              <a:rPr lang="ru-RU" sz="26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6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дитині</a:t>
            </a:r>
            <a:r>
              <a:rPr lang="ru-RU" sz="26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6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можливість</a:t>
            </a:r>
            <a:r>
              <a:rPr lang="ru-RU" sz="26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6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відчути</a:t>
            </a:r>
            <a:r>
              <a:rPr lang="ru-RU" sz="26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6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26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вона </a:t>
            </a:r>
            <a:r>
              <a:rPr lang="ru-RU" sz="26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потрібна</a:t>
            </a:r>
            <a:r>
              <a:rPr lang="ru-RU" sz="26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6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саме</a:t>
            </a:r>
            <a:r>
              <a:rPr lang="ru-RU" sz="26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6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така</a:t>
            </a:r>
            <a:r>
              <a:rPr lang="ru-RU" sz="26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яка вона є.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9698">
            <a:off x="4125959" y="2612646"/>
            <a:ext cx="4655290" cy="34914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0577">
            <a:off x="467544" y="2354189"/>
            <a:ext cx="5052053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9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</a:t>
            </a:r>
            <a:r>
              <a:rPr lang="ru-RU" sz="2800" b="1" i="1" dirty="0" err="1" smtClean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ормуючи</a:t>
            </a:r>
            <a:r>
              <a:rPr lang="ru-RU" sz="2800" b="1" i="1" dirty="0" smtClean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духовну</a:t>
            </a:r>
            <a:r>
              <a:rPr lang="ru-RU" sz="28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компетенцію</a:t>
            </a:r>
            <a:r>
              <a:rPr lang="ru-RU" sz="28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як </a:t>
            </a:r>
            <a:r>
              <a:rPr lang="ru-RU" sz="28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складову</a:t>
            </a:r>
            <a:r>
              <a:rPr lang="ru-RU" sz="28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28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частину</a:t>
            </a:r>
            <a:r>
              <a:rPr lang="ru-RU" sz="28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життєвої</a:t>
            </a:r>
            <a:r>
              <a:rPr lang="ru-RU" sz="28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компетентності</a:t>
            </a:r>
            <a:r>
              <a:rPr lang="ru-RU" sz="28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ми </a:t>
            </a:r>
            <a:r>
              <a:rPr lang="ru-RU" sz="28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готуємо</a:t>
            </a:r>
            <a:r>
              <a:rPr lang="ru-RU" sz="28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</a:t>
            </a:r>
            <a:r>
              <a:rPr lang="ru-RU" sz="28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життя</a:t>
            </a:r>
            <a:r>
              <a:rPr lang="ru-RU" sz="28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28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суспільстві</a:t>
            </a:r>
            <a:r>
              <a:rPr lang="ru-RU" sz="28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особистість</a:t>
            </a:r>
            <a:r>
              <a:rPr lang="ru-RU" sz="28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8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здатну</a:t>
            </a:r>
            <a:r>
              <a:rPr lang="ru-RU" sz="28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знаходити</a:t>
            </a:r>
            <a:r>
              <a:rPr lang="ru-RU" sz="28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правильні</a:t>
            </a:r>
            <a:r>
              <a:rPr lang="ru-RU" sz="28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рішення</a:t>
            </a:r>
            <a:r>
              <a:rPr lang="ru-RU" sz="28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28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конкретних</a:t>
            </a:r>
            <a:r>
              <a:rPr lang="ru-RU" sz="28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28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життєвих</a:t>
            </a:r>
            <a:r>
              <a:rPr lang="ru-RU" sz="28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ситуаціях</a:t>
            </a:r>
            <a:r>
              <a:rPr lang="ru-RU" sz="28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92896"/>
            <a:ext cx="5436096" cy="4077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7" y="5949280"/>
            <a:ext cx="273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Підготувала </a:t>
            </a:r>
            <a:r>
              <a:rPr lang="uk-UA" b="1" i="1" dirty="0" err="1" smtClean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Фурса</a:t>
            </a:r>
            <a:r>
              <a:rPr lang="uk-UA" b="1" i="1" dirty="0" smtClean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В. М.</a:t>
            </a:r>
            <a:endParaRPr lang="ru-RU" b="1" i="1" dirty="0">
              <a:ln w="12700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rgbClr val="3C07C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037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483768" y="2276872"/>
            <a:ext cx="4104456" cy="2520280"/>
          </a:xfrm>
          <a:prstGeom prst="ellipse">
            <a:avLst/>
          </a:prstGeom>
          <a:gradFill flip="none" rotWithShape="1">
            <a:gsLst>
              <a:gs pos="0">
                <a:srgbClr val="FFEF5B"/>
              </a:gs>
              <a:gs pos="45000">
                <a:srgbClr val="FFA34F"/>
              </a:gs>
              <a:gs pos="70000">
                <a:srgbClr val="FF8181"/>
              </a:gs>
              <a:gs pos="100000">
                <a:srgbClr val="E65454"/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i="1" dirty="0" err="1">
                <a:solidFill>
                  <a:schemeClr val="accent4">
                    <a:lumMod val="75000"/>
                  </a:schemeClr>
                </a:solidFill>
              </a:rPr>
              <a:t>Елементи</a:t>
            </a:r>
            <a:r>
              <a:rPr lang="ru-RU" sz="27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700" i="1" dirty="0" err="1">
                <a:solidFill>
                  <a:schemeClr val="accent4">
                    <a:lumMod val="75000"/>
                  </a:schemeClr>
                </a:solidFill>
              </a:rPr>
              <a:t>життєвої</a:t>
            </a:r>
            <a:r>
              <a:rPr lang="ru-RU" sz="27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700" i="1" dirty="0" err="1">
                <a:solidFill>
                  <a:schemeClr val="accent4">
                    <a:lumMod val="75000"/>
                  </a:schemeClr>
                </a:solidFill>
              </a:rPr>
              <a:t>компетентності</a:t>
            </a:r>
            <a:endParaRPr lang="ru-RU" sz="27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263436" y="980728"/>
            <a:ext cx="2160240" cy="1296144"/>
          </a:xfrm>
          <a:prstGeom prst="ellipse">
            <a:avLst/>
          </a:prstGeom>
          <a:gradFill>
            <a:gsLst>
              <a:gs pos="0">
                <a:srgbClr val="FFEF5B"/>
              </a:gs>
              <a:gs pos="45000">
                <a:srgbClr val="FFA34F"/>
              </a:gs>
              <a:gs pos="70000">
                <a:srgbClr val="FF8181"/>
              </a:gs>
              <a:gs pos="100000">
                <a:srgbClr val="E65454"/>
              </a:gs>
            </a:gsLst>
            <a:path path="circle">
              <a:fillToRect l="100000" t="100000"/>
            </a:path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err="1">
                <a:solidFill>
                  <a:schemeClr val="accent4">
                    <a:lumMod val="75000"/>
                  </a:schemeClr>
                </a:solidFill>
              </a:rPr>
              <a:t>духовність</a:t>
            </a:r>
            <a:r>
              <a:rPr lang="ru-RU" sz="17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700" i="1" dirty="0" err="1">
                <a:solidFill>
                  <a:schemeClr val="accent4">
                    <a:lumMod val="75000"/>
                  </a:schemeClr>
                </a:solidFill>
              </a:rPr>
              <a:t>особистості</a:t>
            </a:r>
            <a:endParaRPr lang="ru-RU" sz="17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99892" y="304528"/>
            <a:ext cx="2160240" cy="1296144"/>
          </a:xfrm>
          <a:prstGeom prst="ellipse">
            <a:avLst/>
          </a:prstGeom>
          <a:gradFill>
            <a:gsLst>
              <a:gs pos="0">
                <a:srgbClr val="FFEF5B"/>
              </a:gs>
              <a:gs pos="45000">
                <a:srgbClr val="FFA34F"/>
              </a:gs>
              <a:gs pos="70000">
                <a:srgbClr val="FF8181"/>
              </a:gs>
              <a:gs pos="100000">
                <a:srgbClr val="E65454"/>
              </a:gs>
            </a:gsLst>
            <a:path path="circle">
              <a:fillToRect l="100000" t="100000"/>
            </a:path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i="1" dirty="0" err="1">
                <a:solidFill>
                  <a:schemeClr val="accent4">
                    <a:lumMod val="75000"/>
                  </a:schemeClr>
                </a:solidFill>
              </a:rPr>
              <a:t>знання</a:t>
            </a:r>
            <a:endParaRPr lang="ru-RU" sz="21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83316" y="2456892"/>
            <a:ext cx="2160240" cy="1296144"/>
          </a:xfrm>
          <a:prstGeom prst="ellipse">
            <a:avLst/>
          </a:prstGeom>
          <a:gradFill>
            <a:gsLst>
              <a:gs pos="0">
                <a:srgbClr val="FFEF5B"/>
              </a:gs>
              <a:gs pos="45000">
                <a:srgbClr val="FFA34F"/>
              </a:gs>
              <a:gs pos="70000">
                <a:srgbClr val="FF8181"/>
              </a:gs>
              <a:gs pos="100000">
                <a:srgbClr val="E65454"/>
              </a:gs>
            </a:gsLst>
            <a:path path="circle">
              <a:fillToRect l="100000" t="100000"/>
            </a:path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i="1" dirty="0" err="1">
                <a:solidFill>
                  <a:schemeClr val="accent4">
                    <a:lumMod val="75000"/>
                  </a:schemeClr>
                </a:solidFill>
              </a:rPr>
              <a:t>інтелект</a:t>
            </a:r>
            <a:endParaRPr lang="ru-RU" sz="21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832648" y="952600"/>
            <a:ext cx="2160240" cy="1296144"/>
          </a:xfrm>
          <a:prstGeom prst="ellipse">
            <a:avLst/>
          </a:prstGeom>
          <a:gradFill>
            <a:gsLst>
              <a:gs pos="0">
                <a:srgbClr val="FFEF5B"/>
              </a:gs>
              <a:gs pos="45000">
                <a:srgbClr val="FFA34F"/>
              </a:gs>
              <a:gs pos="70000">
                <a:srgbClr val="FF8181"/>
              </a:gs>
              <a:gs pos="100000">
                <a:srgbClr val="E65454"/>
              </a:gs>
            </a:gsLst>
            <a:path path="circle">
              <a:fillToRect l="100000" t="100000"/>
            </a:path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i="1" dirty="0" err="1">
                <a:solidFill>
                  <a:schemeClr val="accent4">
                    <a:lumMod val="75000"/>
                  </a:schemeClr>
                </a:solidFill>
              </a:rPr>
              <a:t>уміння</a:t>
            </a:r>
            <a:r>
              <a:rPr lang="ru-RU" sz="21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2100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100" i="1" dirty="0" smtClean="0">
                <a:solidFill>
                  <a:schemeClr val="accent4">
                    <a:lumMod val="75000"/>
                  </a:schemeClr>
                </a:solidFill>
              </a:rPr>
              <a:t>і </a:t>
            </a:r>
            <a:r>
              <a:rPr lang="ru-RU" sz="2100" i="1" dirty="0" err="1" smtClean="0">
                <a:solidFill>
                  <a:schemeClr val="accent4">
                    <a:lumMod val="75000"/>
                  </a:schemeClr>
                </a:solidFill>
              </a:rPr>
              <a:t>навички</a:t>
            </a:r>
            <a:endParaRPr lang="ru-RU" sz="21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86411" y="2456892"/>
            <a:ext cx="2160240" cy="1296144"/>
          </a:xfrm>
          <a:prstGeom prst="ellipse">
            <a:avLst/>
          </a:prstGeom>
          <a:gradFill>
            <a:gsLst>
              <a:gs pos="0">
                <a:srgbClr val="FFEF5B"/>
              </a:gs>
              <a:gs pos="45000">
                <a:srgbClr val="FFA34F"/>
              </a:gs>
              <a:gs pos="70000">
                <a:srgbClr val="FF8181"/>
              </a:gs>
              <a:gs pos="100000">
                <a:srgbClr val="E65454"/>
              </a:gs>
            </a:gsLst>
            <a:path path="circle">
              <a:fillToRect l="100000" t="100000"/>
            </a:path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i="1" dirty="0" err="1">
                <a:solidFill>
                  <a:schemeClr val="accent4">
                    <a:lumMod val="75000"/>
                  </a:schemeClr>
                </a:solidFill>
              </a:rPr>
              <a:t>життєвий</a:t>
            </a:r>
            <a:r>
              <a:rPr lang="ru-RU" sz="21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100" i="1" dirty="0" err="1">
                <a:solidFill>
                  <a:schemeClr val="accent4">
                    <a:lumMod val="75000"/>
                  </a:schemeClr>
                </a:solidFill>
              </a:rPr>
              <a:t>досвід</a:t>
            </a:r>
            <a:endParaRPr lang="ru-RU" sz="21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95535" y="4242939"/>
            <a:ext cx="2304257" cy="1296144"/>
          </a:xfrm>
          <a:prstGeom prst="ellipse">
            <a:avLst/>
          </a:prstGeom>
          <a:gradFill>
            <a:gsLst>
              <a:gs pos="0">
                <a:srgbClr val="FFEF5B"/>
              </a:gs>
              <a:gs pos="45000">
                <a:srgbClr val="FFA34F"/>
              </a:gs>
              <a:gs pos="70000">
                <a:srgbClr val="FF8181"/>
              </a:gs>
              <a:gs pos="100000">
                <a:srgbClr val="E65454"/>
              </a:gs>
            </a:gsLst>
            <a:path path="circle">
              <a:fillToRect l="100000" t="100000"/>
            </a:path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err="1">
                <a:solidFill>
                  <a:schemeClr val="accent4">
                    <a:lumMod val="75000"/>
                  </a:schemeClr>
                </a:solidFill>
              </a:rPr>
              <a:t>креативність</a:t>
            </a:r>
            <a:endParaRPr lang="ru-RU" sz="17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748305" y="5284649"/>
            <a:ext cx="2160240" cy="1296144"/>
          </a:xfrm>
          <a:prstGeom prst="ellipse">
            <a:avLst/>
          </a:prstGeom>
          <a:gradFill>
            <a:gsLst>
              <a:gs pos="0">
                <a:srgbClr val="FFEF5B"/>
              </a:gs>
              <a:gs pos="45000">
                <a:srgbClr val="FFA34F"/>
              </a:gs>
              <a:gs pos="70000">
                <a:srgbClr val="FF8181"/>
              </a:gs>
              <a:gs pos="100000">
                <a:srgbClr val="E65454"/>
              </a:gs>
            </a:gsLst>
            <a:path path="circle">
              <a:fillToRect l="100000" t="100000"/>
            </a:path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i="1" dirty="0">
                <a:solidFill>
                  <a:schemeClr val="accent4">
                    <a:lumMod val="75000"/>
                  </a:schemeClr>
                </a:solidFill>
              </a:rPr>
              <a:t>задатки та </a:t>
            </a:r>
            <a:r>
              <a:rPr lang="ru-RU" sz="2100" i="1" dirty="0" err="1">
                <a:solidFill>
                  <a:schemeClr val="accent4">
                    <a:lumMod val="75000"/>
                  </a:schemeClr>
                </a:solidFill>
              </a:rPr>
              <a:t>здібності</a:t>
            </a:r>
            <a:endParaRPr lang="ru-RU" sz="21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516216" y="4242939"/>
            <a:ext cx="2160240" cy="1296144"/>
          </a:xfrm>
          <a:prstGeom prst="ellipse">
            <a:avLst/>
          </a:prstGeom>
          <a:gradFill>
            <a:gsLst>
              <a:gs pos="0">
                <a:srgbClr val="FFEF5B"/>
              </a:gs>
              <a:gs pos="45000">
                <a:srgbClr val="FFA34F"/>
              </a:gs>
              <a:gs pos="70000">
                <a:srgbClr val="FF8181"/>
              </a:gs>
              <a:gs pos="100000">
                <a:srgbClr val="E65454"/>
              </a:gs>
            </a:gsLst>
            <a:path path="circle">
              <a:fillToRect l="100000" t="100000"/>
            </a:path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i="1" dirty="0" err="1">
                <a:solidFill>
                  <a:schemeClr val="accent4">
                    <a:lumMod val="75000"/>
                  </a:schemeClr>
                </a:solidFill>
              </a:rPr>
              <a:t>фізичний</a:t>
            </a:r>
            <a:r>
              <a:rPr lang="ru-RU" sz="21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100" i="1" dirty="0" err="1">
                <a:solidFill>
                  <a:schemeClr val="accent4">
                    <a:lumMod val="75000"/>
                  </a:schemeClr>
                </a:solidFill>
              </a:rPr>
              <a:t>потенціал</a:t>
            </a:r>
            <a:endParaRPr lang="ru-RU" sz="21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188484" y="5284649"/>
            <a:ext cx="2160240" cy="1296144"/>
          </a:xfrm>
          <a:prstGeom prst="ellipse">
            <a:avLst/>
          </a:prstGeom>
          <a:gradFill>
            <a:gsLst>
              <a:gs pos="0">
                <a:srgbClr val="FFEF5B"/>
              </a:gs>
              <a:gs pos="45000">
                <a:srgbClr val="FFA34F"/>
              </a:gs>
              <a:gs pos="70000">
                <a:srgbClr val="FF8181"/>
              </a:gs>
              <a:gs pos="100000">
                <a:srgbClr val="E65454"/>
              </a:gs>
            </a:gsLst>
            <a:path path="circle">
              <a:fillToRect l="100000" t="100000"/>
            </a:path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i="1" dirty="0" err="1">
                <a:solidFill>
                  <a:schemeClr val="accent4">
                    <a:lumMod val="75000"/>
                  </a:schemeClr>
                </a:solidFill>
              </a:rPr>
              <a:t>риси</a:t>
            </a:r>
            <a:r>
              <a:rPr lang="ru-RU" sz="2100" i="1" dirty="0">
                <a:solidFill>
                  <a:schemeClr val="accent4">
                    <a:lumMod val="75000"/>
                  </a:schemeClr>
                </a:solidFill>
              </a:rPr>
              <a:t> характеру</a:t>
            </a:r>
          </a:p>
        </p:txBody>
      </p:sp>
    </p:spTree>
    <p:extLst>
      <p:ext uri="{BB962C8B-B14F-4D97-AF65-F5344CB8AC3E}">
        <p14:creationId xmlns:p14="http://schemas.microsoft.com/office/powerpoint/2010/main" val="267627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600" b="1" i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Духовна </a:t>
            </a:r>
            <a:r>
              <a:rPr lang="ru-RU" sz="3600" b="1" i="1" dirty="0" err="1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компетенція</a:t>
            </a:r>
            <a:r>
              <a:rPr lang="ru-RU" sz="3600" b="1" i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— </a:t>
            </a:r>
            <a:r>
              <a:rPr lang="ru-RU" sz="3600" b="1" i="1" dirty="0" err="1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це</a:t>
            </a:r>
            <a:r>
              <a:rPr lang="ru-RU" sz="3600" b="1" i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i="1" dirty="0" err="1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сукупність</a:t>
            </a:r>
            <a:r>
              <a:rPr lang="ru-RU" sz="3600" b="1" i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i="1" dirty="0" err="1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духовних</a:t>
            </a:r>
            <a:r>
              <a:rPr lang="ru-RU" sz="3600" b="1" i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i="1" dirty="0" err="1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здатностей</a:t>
            </a:r>
            <a:r>
              <a:rPr lang="ru-RU" sz="3600" b="1" i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i="1" dirty="0" err="1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людини</a:t>
            </a:r>
            <a:r>
              <a:rPr lang="ru-RU" sz="3600" b="1" i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3600" b="1" i="1" dirty="0" err="1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які</a:t>
            </a:r>
            <a:r>
              <a:rPr lang="ru-RU" sz="3600" b="1" i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1396751"/>
          </a:xfrm>
        </p:spPr>
        <p:txBody>
          <a:bodyPr>
            <a:noAutofit/>
          </a:bodyPr>
          <a:lstStyle/>
          <a:p>
            <a:pPr algn="just"/>
            <a:r>
              <a:rPr lang="ru-RU" sz="2800" i="1" dirty="0" err="1">
                <a:solidFill>
                  <a:schemeClr val="accent4">
                    <a:lumMod val="75000"/>
                  </a:schemeClr>
                </a:solidFill>
              </a:rPr>
              <a:t>обумовлюють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4">
                    <a:lumMod val="75000"/>
                  </a:schemeClr>
                </a:solidFill>
              </a:rPr>
              <a:t>її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4">
                    <a:lumMod val="75000"/>
                  </a:schemeClr>
                </a:solidFill>
              </a:rPr>
              <a:t>спроможність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</a:rPr>
              <a:t> до </a:t>
            </a:r>
            <a:r>
              <a:rPr lang="ru-RU" sz="2800" i="1" dirty="0" err="1">
                <a:solidFill>
                  <a:schemeClr val="accent4">
                    <a:lumMod val="75000"/>
                  </a:schemeClr>
                </a:solidFill>
              </a:rPr>
              <a:t>самопізнання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800" i="1" dirty="0" err="1">
                <a:solidFill>
                  <a:schemeClr val="accent4">
                    <a:lumMod val="75000"/>
                  </a:schemeClr>
                </a:solidFill>
              </a:rPr>
              <a:t>саморозвитку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800" i="1" dirty="0" err="1">
                <a:solidFill>
                  <a:schemeClr val="accent4">
                    <a:lumMod val="75000"/>
                  </a:schemeClr>
                </a:solidFill>
              </a:rPr>
              <a:t>самореалізації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</a:rPr>
              <a:t> та самоконтролю;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3068960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800" i="1" dirty="0" err="1">
                <a:solidFill>
                  <a:schemeClr val="accent4">
                    <a:lumMod val="75000"/>
                  </a:schemeClr>
                </a:solidFill>
              </a:rPr>
              <a:t>виражають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4">
                    <a:lumMod val="75000"/>
                  </a:schemeClr>
                </a:solidFill>
              </a:rPr>
              <a:t>її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</a:rPr>
              <a:t> мораль (</a:t>
            </a:r>
            <a:r>
              <a:rPr lang="ru-RU" sz="2800" i="1" dirty="0" err="1">
                <a:solidFill>
                  <a:schemeClr val="accent4">
                    <a:lumMod val="75000"/>
                  </a:schemeClr>
                </a:solidFill>
              </a:rPr>
              <a:t>сукупність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4">
                    <a:lumMod val="75000"/>
                  </a:schemeClr>
                </a:solidFill>
              </a:rPr>
              <a:t>прийнятих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</a:rPr>
              <a:t> нею </a:t>
            </a:r>
            <a:r>
              <a:rPr lang="ru-RU" sz="2800" i="1" dirty="0" err="1">
                <a:solidFill>
                  <a:schemeClr val="accent4">
                    <a:lumMod val="75000"/>
                  </a:schemeClr>
                </a:solidFill>
              </a:rPr>
              <a:t>моральних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</a:rPr>
              <a:t> норм) та </a:t>
            </a:r>
            <a:r>
              <a:rPr lang="ru-RU" sz="2800" i="1" dirty="0" err="1">
                <a:solidFill>
                  <a:schemeClr val="accent4">
                    <a:lumMod val="75000"/>
                  </a:schemeClr>
                </a:solidFill>
              </a:rPr>
              <a:t>моральність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ru-RU" sz="2800" i="1" dirty="0" err="1">
                <a:solidFill>
                  <a:schemeClr val="accent4">
                    <a:lumMod val="75000"/>
                  </a:schemeClr>
                </a:solidFill>
              </a:rPr>
              <a:t>здатність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</a:rPr>
              <a:t> до </a:t>
            </a:r>
            <a:r>
              <a:rPr lang="ru-RU" sz="2800" i="1" dirty="0" err="1">
                <a:solidFill>
                  <a:schemeClr val="accent4">
                    <a:lumMod val="75000"/>
                  </a:schemeClr>
                </a:solidFill>
              </a:rPr>
              <a:t>власного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</a:rPr>
              <a:t> морального </a:t>
            </a:r>
            <a:r>
              <a:rPr lang="ru-RU" sz="2800" i="1" dirty="0" err="1">
                <a:solidFill>
                  <a:schemeClr val="accent4">
                    <a:lumMod val="75000"/>
                  </a:schemeClr>
                </a:solidFill>
              </a:rPr>
              <a:t>пошуку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</a:rPr>
              <a:t>), </a:t>
            </a:r>
            <a:r>
              <a:rPr lang="ru-RU" sz="2800" i="1" dirty="0" err="1">
                <a:solidFill>
                  <a:schemeClr val="accent4">
                    <a:lumMod val="75000"/>
                  </a:schemeClr>
                </a:solidFill>
              </a:rPr>
              <a:t>спроможність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4">
                    <a:lumMod val="75000"/>
                  </a:schemeClr>
                </a:solidFill>
              </a:rPr>
              <a:t>шукати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4">
                    <a:lumMod val="75000"/>
                  </a:schemeClr>
                </a:solidFill>
              </a:rPr>
              <a:t>сенс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4">
                    <a:lumMod val="75000"/>
                  </a:schemeClr>
                </a:solidFill>
              </a:rPr>
              <a:t>свого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4">
                    <a:lumMod val="75000"/>
                  </a:schemeClr>
                </a:solidFill>
              </a:rPr>
              <a:t>життя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800" i="1" dirty="0" err="1">
                <a:solidFill>
                  <a:schemeClr val="accent4">
                    <a:lumMod val="75000"/>
                  </a:schemeClr>
                </a:solidFill>
              </a:rPr>
              <a:t>формувати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4">
                    <a:lumMod val="75000"/>
                  </a:schemeClr>
                </a:solidFill>
              </a:rPr>
              <a:t>свої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4">
                    <a:lumMod val="75000"/>
                  </a:schemeClr>
                </a:solidFill>
              </a:rPr>
              <a:t>життєві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4">
                    <a:lumMod val="75000"/>
                  </a:schemeClr>
                </a:solidFill>
              </a:rPr>
              <a:t>принципи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</a:rPr>
              <a:t> та </a:t>
            </a:r>
            <a:r>
              <a:rPr lang="ru-RU" sz="2800" i="1" dirty="0" err="1">
                <a:solidFill>
                  <a:schemeClr val="accent4">
                    <a:lumMod val="75000"/>
                  </a:schemeClr>
                </a:solidFill>
              </a:rPr>
              <a:t>цінності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512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Autofit/>
          </a:bodyPr>
          <a:lstStyle/>
          <a:p>
            <a:pPr algn="just"/>
            <a:r>
              <a:rPr lang="ru-RU" sz="3200" b="1" i="1" dirty="0" err="1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Виховувати</a:t>
            </a:r>
            <a:r>
              <a:rPr lang="ru-RU" sz="3200" b="1" i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морально-</a:t>
            </a:r>
            <a:r>
              <a:rPr lang="ru-RU" sz="3200" b="1" i="1" dirty="0" err="1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етичні</a:t>
            </a:r>
            <a:r>
              <a:rPr lang="ru-RU" sz="3200" b="1" i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b="1" i="1" dirty="0" err="1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якості</a:t>
            </a:r>
            <a:r>
              <a:rPr lang="ru-RU" sz="3200" b="1" i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b="1" i="1" dirty="0" err="1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особистості</a:t>
            </a:r>
            <a:r>
              <a:rPr lang="ru-RU" sz="3200" b="1" i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- </a:t>
            </a:r>
            <a:r>
              <a:rPr lang="ru-RU" sz="3200" b="1" i="1" dirty="0" err="1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означає</a:t>
            </a:r>
            <a:r>
              <a:rPr lang="ru-RU" sz="3200" b="1" i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b="1" i="1" dirty="0" err="1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терпляче</a:t>
            </a:r>
            <a:r>
              <a:rPr lang="ru-RU" sz="3200" b="1" i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b="1" i="1" dirty="0" err="1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викладати</a:t>
            </a:r>
            <a:r>
              <a:rPr lang="ru-RU" sz="3200" b="1" i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і </a:t>
            </a:r>
            <a:r>
              <a:rPr lang="ru-RU" sz="3200" b="1" i="1" dirty="0" err="1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пояснювати</a:t>
            </a:r>
            <a:r>
              <a:rPr lang="ru-RU" sz="3200" b="1" i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b="1" i="1" dirty="0" err="1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багато</a:t>
            </a:r>
            <a:r>
              <a:rPr lang="ru-RU" sz="3200" b="1" i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правил та </a:t>
            </a:r>
            <a:r>
              <a:rPr lang="ru-RU" sz="3200" b="1" i="1" dirty="0" err="1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настанов</a:t>
            </a:r>
            <a:r>
              <a:rPr lang="ru-RU" sz="3200" b="1" i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3200" b="1" i="1" dirty="0" err="1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які</a:t>
            </a:r>
            <a:r>
              <a:rPr lang="ru-RU" sz="3200" b="1" i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b="1" i="1" dirty="0" err="1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вчать</a:t>
            </a:r>
            <a:r>
              <a:rPr lang="ru-RU" sz="3200" b="1" i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добра. </a:t>
            </a:r>
            <a:r>
              <a:rPr lang="ru-RU" sz="3200" b="1" i="1" dirty="0" err="1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Стрижневим</a:t>
            </a:r>
            <a:r>
              <a:rPr lang="ru-RU" sz="3200" b="1" i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моментом </a:t>
            </a:r>
            <a:r>
              <a:rPr lang="ru-RU" sz="3200" b="1" i="1" dirty="0" err="1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виховання</a:t>
            </a:r>
            <a:r>
              <a:rPr lang="ru-RU" sz="3200" b="1" i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b="1" i="1" dirty="0" err="1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цих</a:t>
            </a:r>
            <a:r>
              <a:rPr lang="ru-RU" sz="3200" b="1" i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b="1" i="1" dirty="0" err="1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якостей</a:t>
            </a:r>
            <a:r>
              <a:rPr lang="ru-RU" sz="3200" b="1" i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є сила </a:t>
            </a:r>
            <a:r>
              <a:rPr lang="ru-RU" sz="3200" b="1" i="1" dirty="0" err="1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особистого</a:t>
            </a:r>
            <a:r>
              <a:rPr lang="ru-RU" sz="3200" b="1" i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прикладу.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08920"/>
            <a:ext cx="4932040" cy="36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3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n>
                  <a:solidFill>
                    <a:schemeClr val="bg1"/>
                  </a:solidFill>
                </a:ln>
              </a:rPr>
              <a:t>Активна </a:t>
            </a:r>
            <a:r>
              <a:rPr lang="ru-RU" sz="3200" b="1" i="1" dirty="0" err="1" smtClean="0">
                <a:ln>
                  <a:solidFill>
                    <a:schemeClr val="bg1"/>
                  </a:solidFill>
                </a:ln>
              </a:rPr>
              <a:t>співпраця</a:t>
            </a:r>
            <a:r>
              <a:rPr lang="ru-RU" sz="3200" b="1" i="1" dirty="0" smtClean="0">
                <a:ln>
                  <a:solidFill>
                    <a:schemeClr val="bg1"/>
                  </a:solidFill>
                </a:ln>
              </a:rPr>
              <a:t> з батьками</a:t>
            </a:r>
            <a:endParaRPr lang="ru-RU" sz="3200" b="1" i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0000">
            <a:off x="2648154" y="1633762"/>
            <a:ext cx="6048672" cy="45365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8113">
            <a:off x="-197536" y="2001182"/>
            <a:ext cx="5320645" cy="399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9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лако 11"/>
          <p:cNvSpPr/>
          <p:nvPr/>
        </p:nvSpPr>
        <p:spPr>
          <a:xfrm>
            <a:off x="6258718" y="936220"/>
            <a:ext cx="2736304" cy="165618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4708E6"/>
                </a:solidFill>
              </a:rPr>
              <a:t>Перший закон </a:t>
            </a:r>
            <a:r>
              <a:rPr lang="ru-RU" sz="19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4708E6"/>
                </a:solidFill>
              </a:rPr>
              <a:t>- </a:t>
            </a:r>
            <a:r>
              <a:rPr lang="ru-RU" sz="19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4708E6"/>
                </a:solidFill>
              </a:rPr>
              <a:t>Чистої</a:t>
            </a:r>
            <a:r>
              <a:rPr lang="ru-RU" sz="19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4708E6"/>
                </a:solidFill>
              </a:rPr>
              <a:t> </a:t>
            </a:r>
            <a:r>
              <a:rPr lang="ru-RU" sz="19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4708E6"/>
                </a:solidFill>
              </a:rPr>
              <a:t>Свідомості</a:t>
            </a:r>
            <a:endParaRPr lang="ru-RU" sz="1900" b="1" i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4708E6"/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6132450" y="3139333"/>
            <a:ext cx="2988840" cy="163391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Другий</a:t>
            </a:r>
            <a:r>
              <a:rPr lang="ru-RU" sz="19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закон  - закон </a:t>
            </a:r>
            <a:r>
              <a:rPr lang="ru-RU" sz="19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Дарування</a:t>
            </a:r>
            <a:endParaRPr lang="ru-RU" sz="1900" b="1" i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3C07C1"/>
              </a:solidFill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5219056" y="4928162"/>
            <a:ext cx="2988840" cy="158417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Третій</a:t>
            </a:r>
            <a:r>
              <a:rPr lang="ru-RU" sz="19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закон - закон </a:t>
            </a:r>
            <a:r>
              <a:rPr lang="ru-RU" sz="19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Долі</a:t>
            </a:r>
            <a:endParaRPr lang="ru-RU" sz="1900" b="1" i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3C07C1"/>
              </a:solidFill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1979712" y="4953031"/>
            <a:ext cx="2988840" cy="153443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Четвертий</a:t>
            </a:r>
            <a:r>
              <a:rPr lang="ru-RU" sz="19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закон - закон </a:t>
            </a:r>
            <a:r>
              <a:rPr lang="ru-RU" sz="19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Найменшого</a:t>
            </a:r>
            <a:r>
              <a:rPr lang="ru-RU" sz="19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</a:t>
            </a:r>
            <a:r>
              <a:rPr lang="ru-RU" sz="19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Зусилля</a:t>
            </a:r>
            <a:endParaRPr lang="ru-RU" sz="1900" b="1" i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3C07C1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2392996" y="1988840"/>
            <a:ext cx="4320480" cy="230425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err="1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4708E6"/>
                </a:solidFill>
              </a:rPr>
              <a:t>Сім</a:t>
            </a:r>
            <a:r>
              <a:rPr lang="ru-RU" sz="4000" b="1" i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4708E6"/>
                </a:solidFill>
              </a:rPr>
              <a:t> </a:t>
            </a:r>
            <a:r>
              <a:rPr lang="ru-RU" sz="4000" b="1" i="1" dirty="0" err="1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4708E6"/>
                </a:solidFill>
              </a:rPr>
              <a:t>Законів</a:t>
            </a:r>
            <a:r>
              <a:rPr lang="ru-RU" sz="4000" b="1" i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4708E6"/>
                </a:solidFill>
              </a:rPr>
              <a:t> </a:t>
            </a:r>
            <a:r>
              <a:rPr lang="ru-RU" sz="4000" b="1" i="1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4708E6"/>
                </a:solidFill>
              </a:rPr>
              <a:t>Духовності</a:t>
            </a:r>
            <a:endParaRPr lang="ru-RU" sz="4000" b="1" i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4708E6"/>
              </a:solidFill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0" y="3525877"/>
            <a:ext cx="2988840" cy="153443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П'ятий</a:t>
            </a:r>
            <a:r>
              <a:rPr lang="ru-RU" sz="19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закон - закон </a:t>
            </a:r>
            <a:r>
              <a:rPr lang="ru-RU" sz="19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Наміру</a:t>
            </a:r>
            <a:r>
              <a:rPr lang="ru-RU" sz="19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і </a:t>
            </a:r>
            <a:r>
              <a:rPr lang="ru-RU" sz="19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Бажання</a:t>
            </a:r>
            <a:endParaRPr lang="ru-RU" sz="1900" b="1" i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3C07C1"/>
              </a:solidFill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17481" y="1340768"/>
            <a:ext cx="2988840" cy="153443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Шостий</a:t>
            </a:r>
            <a:r>
              <a:rPr lang="ru-RU" sz="19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закон - </a:t>
            </a:r>
            <a:r>
              <a:rPr lang="ru-RU" sz="19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Служіння</a:t>
            </a:r>
            <a:r>
              <a:rPr lang="ru-RU" sz="19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Людям</a:t>
            </a:r>
          </a:p>
        </p:txBody>
      </p:sp>
      <p:sp>
        <p:nvSpPr>
          <p:cNvPr id="21" name="Облако 20"/>
          <p:cNvSpPr/>
          <p:nvPr/>
        </p:nvSpPr>
        <p:spPr>
          <a:xfrm>
            <a:off x="2988840" y="213509"/>
            <a:ext cx="2988840" cy="153443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Сьомий</a:t>
            </a:r>
            <a:r>
              <a:rPr lang="ru-RU" sz="19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закон - закон </a:t>
            </a:r>
            <a:r>
              <a:rPr lang="ru-RU" sz="19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Обов'язку</a:t>
            </a:r>
            <a:r>
              <a:rPr lang="ru-RU" sz="19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і </a:t>
            </a:r>
            <a:r>
              <a:rPr lang="ru-RU" sz="19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Призначення</a:t>
            </a:r>
            <a:endParaRPr lang="ru-RU" sz="1900" b="1" i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3C07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0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  <p:bldP spid="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Чим </a:t>
            </a:r>
            <a:r>
              <a:rPr lang="ru-RU" sz="28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раніше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</a:t>
            </a:r>
            <a:r>
              <a:rPr lang="ru-RU" sz="28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дитина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</a:t>
            </a:r>
            <a:r>
              <a:rPr lang="ru-RU" sz="28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навчиться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</a:t>
            </a:r>
            <a:r>
              <a:rPr lang="ru-RU" sz="28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жити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в </a:t>
            </a:r>
            <a:r>
              <a:rPr lang="ru-RU" sz="28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гармонії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з собою і </a:t>
            </a:r>
            <a:r>
              <a:rPr lang="ru-RU" sz="28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навколишніми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, </a:t>
            </a:r>
            <a:r>
              <a:rPr lang="ru-RU" sz="28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використовуючи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</a:t>
            </a:r>
            <a:r>
              <a:rPr lang="ru-RU" sz="28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всі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</a:t>
            </a:r>
            <a:r>
              <a:rPr lang="ru-RU" sz="28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свої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</a:t>
            </a:r>
            <a:r>
              <a:rPr lang="ru-RU" sz="28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можливості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, </a:t>
            </a:r>
            <a:r>
              <a:rPr lang="ru-RU" sz="28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тим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</a:t>
            </a:r>
            <a:r>
              <a:rPr lang="ru-RU" sz="28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більше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</a:t>
            </a:r>
            <a:r>
              <a:rPr lang="ru-RU" sz="28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надії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, </a:t>
            </a:r>
            <a:r>
              <a:rPr lang="ru-RU" sz="28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що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в </a:t>
            </a:r>
            <a:r>
              <a:rPr lang="ru-RU" sz="28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житті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вона буде </a:t>
            </a:r>
            <a:r>
              <a:rPr lang="ru-RU" sz="28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успішною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007">
            <a:off x="3102583" y="2130390"/>
            <a:ext cx="5779025" cy="433426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4994">
            <a:off x="290405" y="2453053"/>
            <a:ext cx="5183628" cy="4027555"/>
          </a:xfrm>
        </p:spPr>
      </p:pic>
    </p:spTree>
    <p:extLst>
      <p:ext uri="{BB962C8B-B14F-4D97-AF65-F5344CB8AC3E}">
        <p14:creationId xmlns:p14="http://schemas.microsoft.com/office/powerpoint/2010/main" val="240802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476672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Закон </a:t>
            </a:r>
            <a:r>
              <a:rPr lang="ru-RU" sz="24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Дарування</a:t>
            </a:r>
            <a:r>
              <a:rPr lang="ru-RU" sz="24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— один </a:t>
            </a:r>
            <a:r>
              <a:rPr lang="ru-RU" sz="24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із</a:t>
            </a:r>
            <a:r>
              <a:rPr lang="ru-RU" sz="24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найважливіших</a:t>
            </a:r>
            <a:r>
              <a:rPr lang="ru-RU" sz="24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i="1" dirty="0" err="1" smtClean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Саме</a:t>
            </a:r>
            <a:r>
              <a:rPr lang="ru-RU" sz="2400" b="1" i="1" dirty="0" smtClean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«у </a:t>
            </a:r>
            <a:r>
              <a:rPr lang="ru-RU" sz="24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даруванні</a:t>
            </a:r>
            <a:r>
              <a:rPr lang="ru-RU" sz="24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— секрет достатку</a:t>
            </a:r>
            <a:r>
              <a:rPr lang="ru-RU" sz="2400" b="1" i="1" dirty="0" smtClean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». В </a:t>
            </a:r>
            <a:r>
              <a:rPr lang="ru-RU" sz="2400" b="1" i="1" dirty="0" err="1" smtClean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нашому</a:t>
            </a:r>
            <a:r>
              <a:rPr lang="ru-RU" sz="2400" b="1" i="1" dirty="0" smtClean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класі</a:t>
            </a:r>
            <a:r>
              <a:rPr lang="ru-RU" sz="2400" b="1" i="1" dirty="0" smtClean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є </a:t>
            </a:r>
            <a:r>
              <a:rPr lang="ru-RU" sz="2400" b="1" i="1" dirty="0" err="1" smtClean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звичай</a:t>
            </a:r>
            <a:r>
              <a:rPr lang="ru-RU" sz="2400" b="1" i="1" dirty="0" smtClean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дарувати</a:t>
            </a:r>
            <a:r>
              <a:rPr lang="ru-RU" sz="2400" b="1" i="1" dirty="0" smtClean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щось</a:t>
            </a:r>
            <a:r>
              <a:rPr lang="ru-RU" sz="2400" b="1" i="1" dirty="0" smtClean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іншому</a:t>
            </a:r>
            <a:r>
              <a:rPr lang="ru-RU" sz="24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Ці</a:t>
            </a:r>
            <a:r>
              <a:rPr lang="ru-RU" sz="24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подарунки</a:t>
            </a:r>
            <a:r>
              <a:rPr lang="ru-RU" sz="24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мають</a:t>
            </a:r>
            <a:r>
              <a:rPr lang="ru-RU" sz="24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бути </a:t>
            </a:r>
            <a:r>
              <a:rPr lang="ru-RU" sz="2400" b="1" i="1" dirty="0" err="1" smtClean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сплановані</a:t>
            </a:r>
            <a:r>
              <a:rPr lang="ru-RU" sz="2400" b="1" i="1" dirty="0" smtClean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 </a:t>
            </a:r>
            <a:r>
              <a:rPr lang="ru-RU" sz="2400" b="1" i="1" dirty="0" err="1" smtClean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обдумані</a:t>
            </a:r>
            <a:r>
              <a:rPr lang="ru-RU" sz="24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Наприклад</a:t>
            </a:r>
            <a:r>
              <a:rPr lang="ru-RU" sz="24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подарувати</a:t>
            </a:r>
            <a:r>
              <a:rPr lang="ru-RU" sz="24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посмішку</a:t>
            </a:r>
            <a:r>
              <a:rPr lang="ru-RU" sz="24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схвальне</a:t>
            </a:r>
            <a:r>
              <a:rPr lang="ru-RU" sz="24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слово </a:t>
            </a:r>
            <a:r>
              <a:rPr lang="ru-RU" sz="24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</a:t>
            </a:r>
            <a:r>
              <a:rPr lang="ru-RU" sz="24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допомогти</a:t>
            </a:r>
            <a:r>
              <a:rPr lang="ru-RU" sz="2400" b="1" i="1" dirty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2400" b="1" i="1" dirty="0" err="1" smtClean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роботі</a:t>
            </a:r>
            <a:r>
              <a:rPr lang="ru-RU" sz="2400" b="1" i="1" dirty="0" smtClean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3C07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400" b="1" i="1" dirty="0">
              <a:ln w="12700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rgbClr val="3C07C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0692">
            <a:off x="251168" y="2747607"/>
            <a:ext cx="4984731" cy="3738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4712">
            <a:off x="4118087" y="2913072"/>
            <a:ext cx="4714515" cy="353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3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Закон </a:t>
            </a:r>
            <a:r>
              <a:rPr lang="ru-RU" sz="2800" b="1" i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Наміру</a:t>
            </a:r>
            <a:r>
              <a:rPr lang="ru-RU" sz="28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і </a:t>
            </a:r>
            <a:r>
              <a:rPr lang="ru-RU" sz="2800" b="1" i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Бажання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. </a:t>
            </a:r>
            <a:r>
              <a:rPr lang="ru-RU" sz="28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Здійснення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наших </a:t>
            </a:r>
            <a:r>
              <a:rPr lang="ru-RU" sz="28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бажань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— </a:t>
            </a:r>
            <a:r>
              <a:rPr lang="ru-RU" sz="28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запорука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</a:t>
            </a:r>
            <a:r>
              <a:rPr lang="ru-RU" sz="28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успіху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. </a:t>
            </a:r>
            <a:r>
              <a:rPr lang="ru-RU" sz="28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Бажання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— складне </a:t>
            </a:r>
            <a:r>
              <a:rPr lang="ru-RU" sz="28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явище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, а </a:t>
            </a:r>
            <a:r>
              <a:rPr lang="ru-RU" sz="28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успіх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і </a:t>
            </a:r>
            <a:r>
              <a:rPr lang="ru-RU" sz="28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поразка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— </a:t>
            </a:r>
            <a:r>
              <a:rPr lang="ru-RU" sz="28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особистісні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</a:t>
            </a:r>
            <a:r>
              <a:rPr lang="ru-RU" sz="28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переживання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, </a:t>
            </a:r>
            <a:r>
              <a:rPr lang="ru-RU" sz="28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тісно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</a:t>
            </a:r>
            <a:r>
              <a:rPr lang="ru-RU" sz="28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пов'язані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з </a:t>
            </a:r>
            <a:r>
              <a:rPr lang="ru-RU" sz="28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тим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, ким </a:t>
            </a:r>
            <a:r>
              <a:rPr lang="ru-RU" sz="28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людина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</a:t>
            </a:r>
            <a:r>
              <a:rPr lang="ru-RU" sz="28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вважає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себе у </a:t>
            </a:r>
            <a:r>
              <a:rPr lang="ru-RU" sz="28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глибині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 </a:t>
            </a:r>
            <a:r>
              <a:rPr lang="ru-RU" sz="28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душі</a:t>
            </a:r>
            <a:r>
              <a:rPr lang="ru-RU" sz="28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3C07C1"/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0311">
            <a:off x="272125" y="2287120"/>
            <a:ext cx="4764021" cy="3573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711">
            <a:off x="4141878" y="2905769"/>
            <a:ext cx="44759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6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410</TotalTime>
  <Words>363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Духовна компетенція — це сукупність духовних здатностей людини, які:</vt:lpstr>
      <vt:lpstr>Виховувати морально-етичні якості особистості - означає терпляче викладати і пояснювати багато правил та настанов, які вчать добра. Стрижневим моментом виховання цих якостей є сила особистого прикладу.</vt:lpstr>
      <vt:lpstr>Активна співпраця з батьками</vt:lpstr>
      <vt:lpstr>Презентация PowerPoint</vt:lpstr>
      <vt:lpstr>Чим раніше дитина навчиться жити в гармонії з собою і навколишніми, використовуючи всі свої можливості, тим більше надії, що в житті вона буде успішною.</vt:lpstr>
      <vt:lpstr>Презентация PowerPoint</vt:lpstr>
      <vt:lpstr>Закон Наміру і Бажання. Здійснення наших бажань — запорука успіху. Бажання — складне явище, а успіх і поразка — особистісні переживання, тісно пов'язані з тим, ким людина вважає себе у глибині душі. </vt:lpstr>
      <vt:lpstr>Закон Служіння Людям. Дитинство - вирішальний вік для того, щоб зрозуміти смак співпереживання, співрадості, служіння іншим людям, заміни погорди людяністю. В цей день намагаємось робити один для одного добрі справи.</vt:lpstr>
      <vt:lpstr>Закон Обов'язку і Призначення. Головне завдання - дати дитині можливість відчути, що вона потрібна саме така, яка вона є. </vt:lpstr>
      <vt:lpstr>Формуючи духовну компетенцію, як складову  частину життєвої компетентності, ми готуємо до життя у суспільстві особистість, здатну знаходити правильні рішення у конкретних  життєвих ситуаціях.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19</cp:revision>
  <dcterms:created xsi:type="dcterms:W3CDTF">2014-01-07T08:35:13Z</dcterms:created>
  <dcterms:modified xsi:type="dcterms:W3CDTF">2014-01-08T10:32:22Z</dcterms:modified>
</cp:coreProperties>
</file>